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3" r:id="rId2"/>
  </p:sldMasterIdLst>
  <p:notesMasterIdLst>
    <p:notesMasterId r:id="rId7"/>
  </p:notesMasterIdLst>
  <p:sldIdLst>
    <p:sldId id="260" r:id="rId3"/>
    <p:sldId id="338" r:id="rId4"/>
    <p:sldId id="337" r:id="rId5"/>
    <p:sldId id="343" r:id="rId6"/>
  </p:sldIdLst>
  <p:sldSz cx="12192000" cy="6858000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EBF7"/>
    <a:srgbClr val="252088"/>
    <a:srgbClr val="E1F117"/>
    <a:srgbClr val="F14617"/>
    <a:srgbClr val="FFABAB"/>
    <a:srgbClr val="FF9999"/>
    <a:srgbClr val="F18FD5"/>
    <a:srgbClr val="F6D576"/>
    <a:srgbClr val="FFE1E1"/>
    <a:srgbClr val="CFE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สไตล์สีปานกลาง 2 - เน้น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สไตล์สีปานกลาง 1 - เน้น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3" autoAdjust="0"/>
    <p:restoredTop sz="94660"/>
  </p:normalViewPr>
  <p:slideViewPr>
    <p:cSldViewPr snapToGrid="0">
      <p:cViewPr varScale="1">
        <p:scale>
          <a:sx n="45" d="100"/>
          <a:sy n="45" d="100"/>
        </p:scale>
        <p:origin x="48" y="14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41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B55BC-1201-4AA1-B5AB-1533AE54AD09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4" name="ตัวแทนรูปบนสไลด์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9077E5-53CD-40C3-861D-44134DA5191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74727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746BA8-41BC-4BF4-90C2-3899A80FEBA1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01623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746BA8-41BC-4BF4-90C2-3899A80FEBA1}" type="slidenum">
              <a:rPr lang="th-TH" smtClean="0"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3971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746BA8-41BC-4BF4-90C2-3899A80FEBA1}" type="slidenum">
              <a:rPr lang="th-TH" smtClean="0"/>
              <a:t>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61313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/>
          <p:cNvSpPr/>
          <p:nvPr/>
        </p:nvSpPr>
        <p:spPr>
          <a:xfrm rot="10800000" flipV="1">
            <a:off x="2599855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575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1350" cap="all" baseline="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/>
          <p:cNvSpPr/>
          <p:nvPr/>
        </p:nvSpPr>
        <p:spPr>
          <a:xfrm rot="10800000" flipH="1" flipV="1">
            <a:off x="684967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575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1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1125" cap="all" baseline="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BDCA-43C3-40EF-A6B1-5BF0508D583C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B0C48-1529-4F06-85DD-4AEA488FA4A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150262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BDCA-43C3-40EF-A6B1-5BF0508D583C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B0C48-1529-4F06-85DD-4AEA488FA4A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0188785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BDCA-43C3-40EF-A6B1-5BF0508D583C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B0C48-1529-4F06-85DD-4AEA488FA4A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9417215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BDCA-43C3-40EF-A6B1-5BF0508D583C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B0C48-1529-4F06-85DD-4AEA488FA4A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78792144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BDCA-43C3-40EF-A6B1-5BF0508D583C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B0C48-1529-4F06-85DD-4AEA488FA4A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90092055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BDCA-43C3-40EF-A6B1-5BF0508D583C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B0C48-1529-4F06-85DD-4AEA488FA4A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14514363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BDCA-43C3-40EF-A6B1-5BF0508D583C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B0C48-1529-4F06-85DD-4AEA488FA4A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3963710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/>
          <p:cNvSpPr/>
          <p:nvPr/>
        </p:nvSpPr>
        <p:spPr>
          <a:xfrm flipH="1">
            <a:off x="3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575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2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BDCA-43C3-40EF-A6B1-5BF0508D583C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B0C48-1529-4F06-85DD-4AEA488FA4A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60808530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BDCA-43C3-40EF-A6B1-5BF0508D583C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B0C48-1529-4F06-85DD-4AEA488FA4A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00665708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BDCA-43C3-40EF-A6B1-5BF0508D583C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B0C48-1529-4F06-85DD-4AEA488FA4A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12255200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BDCA-43C3-40EF-A6B1-5BF0508D583C}" type="datetimeFigureOut">
              <a:rPr lang="th-TH" smtClean="0"/>
              <a:t>31/07/67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B0C48-1529-4F06-85DD-4AEA488FA4A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3019370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/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575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078991"/>
            <a:ext cx="5266944" cy="3136392"/>
          </a:xfrm>
        </p:spPr>
        <p:txBody>
          <a:bodyPr anchor="b">
            <a:norm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279396"/>
            <a:ext cx="5266944" cy="1500187"/>
          </a:xfrm>
        </p:spPr>
        <p:txBody>
          <a:bodyPr/>
          <a:lstStyle>
            <a:lvl1pPr marL="0" indent="0">
              <a:buNone/>
              <a:defRPr sz="1350" cap="all" baseline="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/>
          <p:cNvSpPr/>
          <p:nvPr/>
        </p:nvSpPr>
        <p:spPr>
          <a:xfrm flipH="1">
            <a:off x="3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575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2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/>
          <p:cNvSpPr/>
          <p:nvPr/>
        </p:nvSpPr>
        <p:spPr>
          <a:xfrm flipH="1">
            <a:off x="3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575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>
            <a:normAutofit/>
          </a:bodyPr>
          <a:lstStyle>
            <a:lvl1pPr>
              <a:defRPr sz="22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1575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1575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/>
          <p:cNvSpPr/>
          <p:nvPr/>
        </p:nvSpPr>
        <p:spPr>
          <a:xfrm rot="10800000" flipV="1">
            <a:off x="1969640" y="181596"/>
            <a:ext cx="8252723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575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22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/>
          <p:cNvSpPr/>
          <p:nvPr/>
        </p:nvSpPr>
        <p:spPr>
          <a:xfrm>
            <a:off x="1768102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575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/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575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latinLnBrk="0" hangingPunct="1">
        <a:lnSpc>
          <a:spcPct val="100000"/>
        </a:lnSpc>
        <a:spcBef>
          <a:spcPts val="565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905" algn="l" defTabSz="514350" rtl="0" eaLnBrk="1" latinLnBrk="0" hangingPunct="1">
        <a:lnSpc>
          <a:spcPct val="10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905" algn="l" defTabSz="514350" rtl="0" eaLnBrk="1" latinLnBrk="0" hangingPunct="1">
        <a:lnSpc>
          <a:spcPct val="10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905" algn="l" defTabSz="514350" rtl="0" eaLnBrk="1" latinLnBrk="0" hangingPunct="1">
        <a:lnSpc>
          <a:spcPct val="10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905" algn="l" defTabSz="514350" rtl="0" eaLnBrk="1" latinLnBrk="0" hangingPunct="1">
        <a:lnSpc>
          <a:spcPct val="10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2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สามเหลี่ยมหน้าจั่ว 8"/>
          <p:cNvSpPr/>
          <p:nvPr/>
        </p:nvSpPr>
        <p:spPr>
          <a:xfrm rot="10800000">
            <a:off x="-29421" y="-38662"/>
            <a:ext cx="9412941" cy="5047130"/>
          </a:xfrm>
          <a:prstGeom prst="triangle">
            <a:avLst/>
          </a:prstGeom>
          <a:solidFill>
            <a:srgbClr val="FECE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สามเหลี่ยมหน้าจั่ว 6"/>
          <p:cNvSpPr/>
          <p:nvPr/>
        </p:nvSpPr>
        <p:spPr>
          <a:xfrm rot="5400000">
            <a:off x="-1225126" y="1225025"/>
            <a:ext cx="6858099" cy="4407849"/>
          </a:xfrm>
          <a:prstGeom prst="triangle">
            <a:avLst>
              <a:gd name="adj" fmla="val 49547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สามเหลี่ยมหน้าจั่ว 7"/>
          <p:cNvSpPr/>
          <p:nvPr/>
        </p:nvSpPr>
        <p:spPr>
          <a:xfrm>
            <a:off x="3899647" y="2047158"/>
            <a:ext cx="8292353" cy="4810841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ชื่อเรื่อง 30">
            <a:extLst>
              <a:ext uri="{FF2B5EF4-FFF2-40B4-BE49-F238E27FC236}">
                <a16:creationId xmlns:a16="http://schemas.microsoft.com/office/drawing/2014/main" id="{BAB42248-E4D6-68C5-7858-FFBAE87F5397}"/>
              </a:ext>
            </a:extLst>
          </p:cNvPr>
          <p:cNvSpPr txBox="1"/>
          <p:nvPr/>
        </p:nvSpPr>
        <p:spPr>
          <a:xfrm>
            <a:off x="1" y="204578"/>
            <a:ext cx="12191999" cy="145859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5875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th-TH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สรุปผลการเบิกจ่ายงบประมาณรายจ่ายประจำปี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2567</a:t>
            </a:r>
            <a:b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US" sz="10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th-TH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ณ วันที่ </a:t>
            </a:r>
            <a:r>
              <a:rPr lang="en-US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 </a:t>
            </a:r>
            <a:r>
              <a:rPr lang="th-TH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กรกฎาคม</a:t>
            </a:r>
            <a:r>
              <a:rPr lang="th-TH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2567</a:t>
            </a:r>
          </a:p>
        </p:txBody>
      </p:sp>
      <p:pic>
        <p:nvPicPr>
          <p:cNvPr id="4" name="Picture 4" descr="http://www2.cbo.moph.go.th/DOWNLOAD/60OK%20logo-CBO.png">
            <a:extLst>
              <a:ext uri="{FF2B5EF4-FFF2-40B4-BE49-F238E27FC236}">
                <a16:creationId xmlns:a16="http://schemas.microsoft.com/office/drawing/2014/main" id="{C6F51442-E092-FF00-C0D0-914A804D3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899" y="2225369"/>
            <a:ext cx="4407850" cy="38963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32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วงรี 13">
            <a:extLst>
              <a:ext uri="{FF2B5EF4-FFF2-40B4-BE49-F238E27FC236}">
                <a16:creationId xmlns:a16="http://schemas.microsoft.com/office/drawing/2014/main" id="{845D8807-C66A-6A7F-A4DE-729E2723FC82}"/>
              </a:ext>
            </a:extLst>
          </p:cNvPr>
          <p:cNvSpPr/>
          <p:nvPr/>
        </p:nvSpPr>
        <p:spPr>
          <a:xfrm>
            <a:off x="4246881" y="1274776"/>
            <a:ext cx="4165600" cy="98478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100" dirty="0"/>
          </a:p>
        </p:txBody>
      </p:sp>
      <p:sp>
        <p:nvSpPr>
          <p:cNvPr id="9" name="สามเหลี่ยมหน้าจั่ว 8"/>
          <p:cNvSpPr/>
          <p:nvPr/>
        </p:nvSpPr>
        <p:spPr>
          <a:xfrm rot="10800000">
            <a:off x="-21942" y="-100"/>
            <a:ext cx="5718328" cy="4007224"/>
          </a:xfrm>
          <a:prstGeom prst="triangle">
            <a:avLst/>
          </a:prstGeom>
          <a:solidFill>
            <a:srgbClr val="FECE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สามเหลี่ยมหน้าจั่ว 6"/>
          <p:cNvSpPr/>
          <p:nvPr/>
        </p:nvSpPr>
        <p:spPr>
          <a:xfrm rot="5400000">
            <a:off x="-1423148" y="1423049"/>
            <a:ext cx="5997390" cy="3151094"/>
          </a:xfrm>
          <a:prstGeom prst="triangle">
            <a:avLst>
              <a:gd name="adj" fmla="val 49547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สามเหลี่ยมหน้าจั่ว 7"/>
          <p:cNvSpPr/>
          <p:nvPr/>
        </p:nvSpPr>
        <p:spPr>
          <a:xfrm>
            <a:off x="5723952" y="2850776"/>
            <a:ext cx="6539752" cy="400722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ชื่อเรื่อง 30">
            <a:extLst>
              <a:ext uri="{FF2B5EF4-FFF2-40B4-BE49-F238E27FC236}">
                <a16:creationId xmlns:a16="http://schemas.microsoft.com/office/drawing/2014/main" id="{DA697946-5C0A-60CE-06ED-D58F1C3DF2AF}"/>
              </a:ext>
            </a:extLst>
          </p:cNvPr>
          <p:cNvSpPr txBox="1"/>
          <p:nvPr/>
        </p:nvSpPr>
        <p:spPr>
          <a:xfrm>
            <a:off x="1" y="134471"/>
            <a:ext cx="12191999" cy="1098035"/>
          </a:xfrm>
          <a:prstGeom prst="rect">
            <a:avLst/>
          </a:prstGeom>
          <a:solidFill>
            <a:srgbClr val="002060"/>
          </a:solidFill>
          <a:ln w="15875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th-TH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สรุปผลการเบิกจ่ายงบประมาณรายจ่ายประจำปี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2567</a:t>
            </a:r>
            <a:endParaRPr lang="en-US" sz="1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th-TH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ณ วันที่  </a:t>
            </a:r>
            <a:r>
              <a:rPr lang="en-US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 </a:t>
            </a:r>
            <a:r>
              <a:rPr lang="th-TH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กรกฎาคม</a:t>
            </a:r>
            <a:r>
              <a:rPr lang="th-TH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2567</a:t>
            </a:r>
          </a:p>
        </p:txBody>
      </p:sp>
      <p:graphicFrame>
        <p:nvGraphicFramePr>
          <p:cNvPr id="10" name="ตาราง 9">
            <a:extLst>
              <a:ext uri="{FF2B5EF4-FFF2-40B4-BE49-F238E27FC236}">
                <a16:creationId xmlns:a16="http://schemas.microsoft.com/office/drawing/2014/main" id="{4D9907DE-B478-1BEA-99D0-46908095ED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538709"/>
              </p:ext>
            </p:extLst>
          </p:nvPr>
        </p:nvGraphicFramePr>
        <p:xfrm>
          <a:off x="145942" y="2350484"/>
          <a:ext cx="11828927" cy="3939933"/>
        </p:xfrm>
        <a:graphic>
          <a:graphicData uri="http://schemas.openxmlformats.org/drawingml/2006/table">
            <a:tbl>
              <a:tblPr/>
              <a:tblGrid>
                <a:gridCol w="25233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85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54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9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9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292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261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7007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หมวดงบประมาณ</a:t>
                      </a:r>
                    </a:p>
                  </a:txBody>
                  <a:tcPr marL="4297" marR="40500" marT="42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[1]</a:t>
                      </a:r>
                      <a:endParaRPr lang="th-TH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จำนวนเงิน 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(ล้านบาท)</a:t>
                      </a:r>
                    </a:p>
                  </a:txBody>
                  <a:tcPr marL="4297" marR="40500" marT="42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[2] PO</a:t>
                      </a:r>
                    </a:p>
                  </a:txBody>
                  <a:tcPr marL="4297" marR="40500" marT="42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[</a:t>
                      </a:r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]</a:t>
                      </a:r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เบิกจ่าย</a:t>
                      </a:r>
                    </a:p>
                  </a:txBody>
                  <a:tcPr marL="4297" marR="40500" marT="42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[4]</a:t>
                      </a:r>
                      <a:r>
                        <a:rPr lang="en-US" sz="1600" b="1" i="0" u="none" strike="noStrike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= [2]+[3]</a:t>
                      </a:r>
                    </a:p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</a:t>
                      </a:r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+เบิกจ่าย</a:t>
                      </a:r>
                    </a:p>
                  </a:txBody>
                  <a:tcPr marL="4297" marR="40500" marT="42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 marL="5729" marR="54000" marT="5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5575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 marL="5729" marR="54000" marT="57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 marL="5729" marR="54000" marT="57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จำนวนเงิน 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(ล้านบาท) </a:t>
                      </a:r>
                    </a:p>
                  </a:txBody>
                  <a:tcPr marL="4297" marR="40500" marT="42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จำนวนเงิน          (ล้านบาท)</a:t>
                      </a:r>
                    </a:p>
                  </a:txBody>
                  <a:tcPr marL="4297" marR="40500" marT="42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ร้อยละ</a:t>
                      </a:r>
                    </a:p>
                  </a:txBody>
                  <a:tcPr marL="4297" marR="40500" marT="42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จำนวนเงิน        (ล้านบาท)</a:t>
                      </a:r>
                    </a:p>
                  </a:txBody>
                  <a:tcPr marL="4297" marR="40500" marT="42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th-TH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ร้อยละ</a:t>
                      </a:r>
                    </a:p>
                    <a:p>
                      <a:pPr algn="ctr" fontAlgn="b"/>
                      <a:endParaRPr lang="th-TH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297" marR="40500" marT="42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824">
                <a:tc>
                  <a:txBody>
                    <a:bodyPr/>
                    <a:lstStyle/>
                    <a:p>
                      <a:pPr algn="ctr" fontAlgn="t"/>
                      <a:endParaRPr lang="th-TH" sz="8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 fontAlgn="t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รวม</a:t>
                      </a:r>
                      <a:endParaRPr lang="th-TH" sz="2000" b="1" i="0" u="none" strike="noStrike" baseline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 fontAlgn="t"/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(งบดำเนินงาน + งบลงทุน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th-TH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08000" marR="180000" marT="0" marB="10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177.993</a:t>
                      </a:r>
                      <a:endParaRPr lang="th-TH" sz="1800" b="1" i="0" u="none" strike="noStrike" dirty="0">
                        <a:solidFill>
                          <a:srgbClr val="0000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36.926</a:t>
                      </a:r>
                      <a:endParaRPr lang="th-TH" sz="1800" b="1" i="0" u="none" strike="noStrike" dirty="0">
                        <a:solidFill>
                          <a:srgbClr val="0000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91.539</a:t>
                      </a:r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51.43</a:t>
                      </a:r>
                      <a:r>
                        <a:rPr lang="th-TH" sz="1400" b="1" i="0" u="none" strike="noStrike" dirty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endParaRPr lang="en-US" sz="1400" b="1" i="0" u="none" strike="noStrike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 fontAlgn="b"/>
                      <a:endParaRPr lang="th-TH" sz="600" b="1" i="0" u="none" strike="noStrike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 fontAlgn="b"/>
                      <a:r>
                        <a:rPr lang="th-TH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 เกณฑ์ 65 )</a:t>
                      </a:r>
                      <a:endParaRPr 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2000" marR="180000" marT="0" marB="18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128.464</a:t>
                      </a:r>
                      <a:endParaRPr lang="th-TH" sz="18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6000" marR="36000" marT="108000" marB="10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altLang="th-TH" sz="1200" b="1" i="0" u="none" strike="noStrike" dirty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th-TH" sz="1400" b="1" i="0" u="none" strike="noStrike" dirty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72.17</a:t>
                      </a:r>
                      <a:r>
                        <a:rPr lang="th-TH" altLang="th-TH" sz="1400" b="1" i="0" u="none" strike="noStrike" dirty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endParaRPr lang="en-US" altLang="th-TH" sz="2800" b="1" i="0" u="none" strike="noStrike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altLang="th-TH" sz="1000" b="1" i="0" u="none" strike="noStrike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  เกณฑ์ 88 )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2000" marR="180000" marT="0" marB="10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3581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งบดำเนินงาน</a:t>
                      </a:r>
                    </a:p>
                    <a:p>
                      <a:pPr algn="ctr" fontAlgn="b"/>
                      <a:endParaRPr lang="th-TH" sz="14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08000" marR="180000" marT="14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88.202</a:t>
                      </a:r>
                      <a:endParaRPr lang="th-TH" sz="1800" b="1" i="0" u="none" strike="noStrike" dirty="0">
                        <a:solidFill>
                          <a:srgbClr val="0000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0.434</a:t>
                      </a:r>
                      <a:endParaRPr lang="th-TH" sz="1800" b="1" i="0" u="none" strike="noStrike" dirty="0">
                        <a:solidFill>
                          <a:srgbClr val="0000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E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75.366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th-TH" sz="1400" b="1" i="0" u="none" strike="noStrike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 fontAlgn="b"/>
                      <a:r>
                        <a:rPr lang="en-US" altLang="th-TH" sz="1400" b="1" i="0" u="none" strike="noStrike" dirty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85.45 </a:t>
                      </a:r>
                      <a:r>
                        <a:rPr lang="th-TH" altLang="th-TH" sz="1400" b="1" i="0" u="none" strike="noStrike" dirty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th-TH" sz="1400" b="1" i="0" u="none" strike="noStrike" dirty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</a:t>
                      </a:r>
                    </a:p>
                    <a:p>
                      <a:pPr algn="ctr" fontAlgn="b"/>
                      <a:endParaRPr lang="en-US" altLang="th-TH" sz="1000" b="1" i="0" u="none" strike="noStrike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 fontAlgn="b"/>
                      <a:r>
                        <a:rPr lang="th-TH" altLang="th-TH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 เกณฑ์ 71.3 )</a:t>
                      </a:r>
                      <a:endParaRPr lang="en-US" altLang="th-TH" sz="1400" b="1" i="0" u="none" strike="noStrike" dirty="0"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2000" marR="180000" marT="0" marB="21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75.8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th-TH" sz="18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th-TH" sz="1400" b="1" i="0" u="none" strike="noStrike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 fontAlgn="b"/>
                      <a:r>
                        <a:rPr lang="th-TH" altLang="th-TH" sz="1600" b="1" i="0" u="none" strike="noStrike" dirty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th-TH" sz="1400" b="1" i="0" u="none" strike="noStrike" dirty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85.94</a:t>
                      </a:r>
                      <a:endParaRPr lang="en-US" altLang="th-TH" sz="1600" b="1" i="0" u="none" strike="noStrike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 fontAlgn="b"/>
                      <a:endParaRPr lang="en-US" altLang="th-TH" sz="1000" b="1" i="0" u="none" strike="noStrike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 เกณฑ์ 88 )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2000" marR="180000" marT="0" marB="21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5246">
                <a:tc>
                  <a:txBody>
                    <a:bodyPr/>
                    <a:lstStyle/>
                    <a:p>
                      <a:pPr algn="ctr" fontAlgn="b"/>
                      <a:r>
                        <a:rPr lang="th-TH" sz="2000" b="1" i="0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งบลงทุน</a:t>
                      </a:r>
                    </a:p>
                    <a:p>
                      <a:pPr algn="ctr" fontAlgn="b"/>
                      <a:endParaRPr lang="th-TH" sz="14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08000" marR="180000" marT="180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89.791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36.492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16.173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th-TH" altLang="th-TH" sz="1400" b="1" i="0" u="none" strike="noStrike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 fontAlgn="b"/>
                      <a:r>
                        <a:rPr lang="en-US" altLang="th-TH" sz="1400" b="1" i="0" u="none" strike="noStrike" dirty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18.01 </a:t>
                      </a:r>
                    </a:p>
                    <a:p>
                      <a:pPr algn="ctr" fontAlgn="b"/>
                      <a:endParaRPr lang="en-US" altLang="th-TH" sz="1000" b="1" i="0" u="none" strike="noStrike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 fontAlgn="b"/>
                      <a:r>
                        <a:rPr lang="th-TH" altLang="th-TH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 เกณฑ์ 39 )</a:t>
                      </a:r>
                      <a:endParaRPr lang="en-US" altLang="th-TH" sz="1100" b="1" i="0" u="none" strike="noStrike" dirty="0"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2000" marR="180000" marT="0" marB="18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52.664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th-TH" altLang="th-TH" sz="1400" b="1" i="0" u="none" strike="noStrike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 fontAlgn="b"/>
                      <a:r>
                        <a:rPr lang="th-TH" altLang="th-TH" sz="1400" b="1" i="0" u="none" strike="noStrike" dirty="0"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58.65  </a:t>
                      </a:r>
                      <a:endParaRPr lang="en-US" altLang="th-TH" sz="300" b="1" i="0" u="none" strike="noStrike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 fontAlgn="b"/>
                      <a:endParaRPr lang="en-US" altLang="th-TH" sz="1000" b="1" i="0" u="none" strike="noStrike" dirty="0">
                        <a:solidFill>
                          <a:srgbClr val="0033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 เกณฑ์ 86.7 )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2000" marR="180000" marT="0" marB="180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กล่องข้อความ 2">
            <a:extLst>
              <a:ext uri="{FF2B5EF4-FFF2-40B4-BE49-F238E27FC236}">
                <a16:creationId xmlns:a16="http://schemas.microsoft.com/office/drawing/2014/main" id="{1404C128-19FD-1254-1957-E58C82BFE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8939" y="1373636"/>
            <a:ext cx="3313542" cy="9079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>
              <a:spcAft>
                <a:spcPts val="450"/>
              </a:spcAft>
              <a:buSzPct val="200000"/>
            </a:pPr>
            <a:r>
              <a:rPr lang="th-TH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  เบิกจ่าย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 51.43 %</a:t>
            </a:r>
          </a:p>
          <a:p>
            <a:pPr>
              <a:spcAft>
                <a:spcPts val="450"/>
              </a:spcAft>
              <a:buSzPct val="200000"/>
            </a:pPr>
            <a:endParaRPr lang="en-US" sz="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Aft>
                <a:spcPts val="450"/>
              </a:spcAft>
              <a:buSzPct val="200000"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 PO + </a:t>
            </a:r>
            <a:r>
              <a:rPr lang="th-TH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เบิกจ่าย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72.17 %</a:t>
            </a:r>
          </a:p>
          <a:p>
            <a:pPr>
              <a:spcAft>
                <a:spcPts val="450"/>
              </a:spcAft>
              <a:buSzPct val="200000"/>
            </a:pPr>
            <a:endParaRPr lang="en-US" sz="75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" name="สี่เหลี่ยมผืนผ้า 31">
            <a:extLst>
              <a:ext uri="{FF2B5EF4-FFF2-40B4-BE49-F238E27FC236}">
                <a16:creationId xmlns:a16="http://schemas.microsoft.com/office/drawing/2014/main" id="{90E7DDC3-4119-F5FD-6331-6427AAD0F17D}"/>
              </a:ext>
            </a:extLst>
          </p:cNvPr>
          <p:cNvSpPr/>
          <p:nvPr/>
        </p:nvSpPr>
        <p:spPr>
          <a:xfrm>
            <a:off x="84442" y="6442502"/>
            <a:ext cx="631635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ที่มา </a:t>
            </a:r>
            <a:r>
              <a:rPr lang="en-US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th-TH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ข้อมูลรายงานระบบการเบิกจ่ายงบประมาณ </a:t>
            </a:r>
            <a:r>
              <a:rPr lang="en-US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GFMIS </a:t>
            </a:r>
            <a:r>
              <a:rPr lang="th-TH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ณ วันที่  </a:t>
            </a:r>
            <a:r>
              <a:rPr lang="en-US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  </a:t>
            </a:r>
            <a:r>
              <a:rPr lang="th-TH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กรกฎาคม </a:t>
            </a:r>
            <a:r>
              <a:rPr lang="en-US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2567  </a:t>
            </a:r>
            <a:r>
              <a:rPr lang="th-TH" sz="1100" b="1" i="0" u="none" strike="noStrik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th-TH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th-TH" sz="1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11" name="รูปภาพ 10">
            <a:extLst>
              <a:ext uri="{FF2B5EF4-FFF2-40B4-BE49-F238E27FC236}">
                <a16:creationId xmlns:a16="http://schemas.microsoft.com/office/drawing/2014/main" id="{89C968C5-B474-0032-8275-F88044F283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447" y="3616015"/>
            <a:ext cx="409492" cy="375049"/>
          </a:xfrm>
          <a:prstGeom prst="rect">
            <a:avLst/>
          </a:prstGeom>
        </p:spPr>
      </p:pic>
      <p:pic>
        <p:nvPicPr>
          <p:cNvPr id="13" name="รูปภาพ 12">
            <a:extLst>
              <a:ext uri="{FF2B5EF4-FFF2-40B4-BE49-F238E27FC236}">
                <a16:creationId xmlns:a16="http://schemas.microsoft.com/office/drawing/2014/main" id="{89C968C5-B474-0032-8275-F88044F283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447" y="4550053"/>
            <a:ext cx="409492" cy="375049"/>
          </a:xfrm>
          <a:prstGeom prst="rect">
            <a:avLst/>
          </a:prstGeom>
        </p:spPr>
      </p:pic>
      <p:pic>
        <p:nvPicPr>
          <p:cNvPr id="16" name="รูปภาพ 15">
            <a:extLst>
              <a:ext uri="{FF2B5EF4-FFF2-40B4-BE49-F238E27FC236}">
                <a16:creationId xmlns:a16="http://schemas.microsoft.com/office/drawing/2014/main" id="{89C968C5-B474-0032-8275-F88044F283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9795" y="3632076"/>
            <a:ext cx="409492" cy="375049"/>
          </a:xfrm>
          <a:prstGeom prst="rect">
            <a:avLst/>
          </a:prstGeom>
        </p:spPr>
      </p:pic>
      <p:pic>
        <p:nvPicPr>
          <p:cNvPr id="17" name="รูปภาพ 16">
            <a:extLst>
              <a:ext uri="{FF2B5EF4-FFF2-40B4-BE49-F238E27FC236}">
                <a16:creationId xmlns:a16="http://schemas.microsoft.com/office/drawing/2014/main" id="{89C968C5-B474-0032-8275-F88044F283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9795" y="4532782"/>
            <a:ext cx="409492" cy="375049"/>
          </a:xfrm>
          <a:prstGeom prst="rect">
            <a:avLst/>
          </a:prstGeom>
        </p:spPr>
      </p:pic>
      <p:pic>
        <p:nvPicPr>
          <p:cNvPr id="19" name="รูปภาพ 18">
            <a:extLst>
              <a:ext uri="{FF2B5EF4-FFF2-40B4-BE49-F238E27FC236}">
                <a16:creationId xmlns:a16="http://schemas.microsoft.com/office/drawing/2014/main" id="{89C968C5-B474-0032-8275-F88044F283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370" y="5408123"/>
            <a:ext cx="409492" cy="375049"/>
          </a:xfrm>
          <a:prstGeom prst="rect">
            <a:avLst/>
          </a:prstGeom>
        </p:spPr>
      </p:pic>
      <p:pic>
        <p:nvPicPr>
          <p:cNvPr id="20" name="รูปภาพ 19">
            <a:extLst>
              <a:ext uri="{FF2B5EF4-FFF2-40B4-BE49-F238E27FC236}">
                <a16:creationId xmlns:a16="http://schemas.microsoft.com/office/drawing/2014/main" id="{89C968C5-B474-0032-8275-F88044F283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881" y="1314362"/>
            <a:ext cx="895161" cy="819867"/>
          </a:xfrm>
          <a:prstGeom prst="rect">
            <a:avLst/>
          </a:prstGeom>
        </p:spPr>
      </p:pic>
      <p:pic>
        <p:nvPicPr>
          <p:cNvPr id="4" name="รูปภาพ 3">
            <a:extLst>
              <a:ext uri="{FF2B5EF4-FFF2-40B4-BE49-F238E27FC236}">
                <a16:creationId xmlns:a16="http://schemas.microsoft.com/office/drawing/2014/main" id="{9122DD61-56E6-D22C-CC0C-DAE3A85145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447" y="5484091"/>
            <a:ext cx="409492" cy="375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922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สามเหลี่ยมหน้าจั่ว 8"/>
          <p:cNvSpPr/>
          <p:nvPr/>
        </p:nvSpPr>
        <p:spPr>
          <a:xfrm rot="10800000">
            <a:off x="-29421" y="-38662"/>
            <a:ext cx="9412941" cy="5047130"/>
          </a:xfrm>
          <a:prstGeom prst="triangle">
            <a:avLst/>
          </a:prstGeom>
          <a:solidFill>
            <a:srgbClr val="FECE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สามเหลี่ยมหน้าจั่ว 6"/>
          <p:cNvSpPr/>
          <p:nvPr/>
        </p:nvSpPr>
        <p:spPr>
          <a:xfrm rot="5400000">
            <a:off x="-1225126" y="1225025"/>
            <a:ext cx="6858099" cy="4407849"/>
          </a:xfrm>
          <a:prstGeom prst="triangle">
            <a:avLst>
              <a:gd name="adj" fmla="val 49547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สามเหลี่ยมหน้าจั่ว 7"/>
          <p:cNvSpPr/>
          <p:nvPr/>
        </p:nvSpPr>
        <p:spPr>
          <a:xfrm>
            <a:off x="3789288" y="2047158"/>
            <a:ext cx="8292353" cy="4810841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ชื่อเรื่อง 30">
            <a:extLst>
              <a:ext uri="{FF2B5EF4-FFF2-40B4-BE49-F238E27FC236}">
                <a16:creationId xmlns:a16="http://schemas.microsoft.com/office/drawing/2014/main" id="{BAB42248-E4D6-68C5-7858-FFBAE87F5397}"/>
              </a:ext>
            </a:extLst>
          </p:cNvPr>
          <p:cNvSpPr txBox="1"/>
          <p:nvPr/>
        </p:nvSpPr>
        <p:spPr>
          <a:xfrm>
            <a:off x="1" y="151415"/>
            <a:ext cx="12191999" cy="151293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5875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th-TH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ติดตาม เร่งรัดการเบิกจ่ายงบประมาณสำนักงานปลัดกระทรวงสาธารณสุข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th-TH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งบยาเสพติด ,งบพัฒนาระบบการแพทย์ปฐมภูมิ และเครือข่ายสุขภาพระดับอำเภอ (พชอ.)</a:t>
            </a:r>
            <a:b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th-TH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ปีงบประมาณ </a:t>
            </a: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2567</a:t>
            </a:r>
          </a:p>
        </p:txBody>
      </p:sp>
      <p:graphicFrame>
        <p:nvGraphicFramePr>
          <p:cNvPr id="3" name="ตาราง 11">
            <a:extLst>
              <a:ext uri="{FF2B5EF4-FFF2-40B4-BE49-F238E27FC236}">
                <a16:creationId xmlns:a16="http://schemas.microsoft.com/office/drawing/2014/main" id="{BBD6F96E-E14A-952C-5361-7C54EC99D7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280566"/>
              </p:ext>
            </p:extLst>
          </p:nvPr>
        </p:nvGraphicFramePr>
        <p:xfrm>
          <a:off x="240437" y="1991817"/>
          <a:ext cx="11711122" cy="3680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758">
                  <a:extLst>
                    <a:ext uri="{9D8B030D-6E8A-4147-A177-3AD203B41FA5}">
                      <a16:colId xmlns:a16="http://schemas.microsoft.com/office/drawing/2014/main" val="3676043132"/>
                    </a:ext>
                  </a:extLst>
                </a:gridCol>
                <a:gridCol w="2467304">
                  <a:extLst>
                    <a:ext uri="{9D8B030D-6E8A-4147-A177-3AD203B41FA5}">
                      <a16:colId xmlns:a16="http://schemas.microsoft.com/office/drawing/2014/main" val="777221907"/>
                    </a:ext>
                  </a:extLst>
                </a:gridCol>
                <a:gridCol w="2278117">
                  <a:extLst>
                    <a:ext uri="{9D8B030D-6E8A-4147-A177-3AD203B41FA5}">
                      <a16:colId xmlns:a16="http://schemas.microsoft.com/office/drawing/2014/main" val="3960361473"/>
                    </a:ext>
                  </a:extLst>
                </a:gridCol>
                <a:gridCol w="1284889">
                  <a:extLst>
                    <a:ext uri="{9D8B030D-6E8A-4147-A177-3AD203B41FA5}">
                      <a16:colId xmlns:a16="http://schemas.microsoft.com/office/drawing/2014/main" val="4097339400"/>
                    </a:ext>
                  </a:extLst>
                </a:gridCol>
                <a:gridCol w="2169054">
                  <a:extLst>
                    <a:ext uri="{9D8B030D-6E8A-4147-A177-3AD203B41FA5}">
                      <a16:colId xmlns:a16="http://schemas.microsoft.com/office/drawing/2014/main" val="3638552202"/>
                    </a:ext>
                  </a:extLst>
                </a:gridCol>
              </a:tblGrid>
              <a:tr h="1059530">
                <a:tc>
                  <a:txBody>
                    <a:bodyPr/>
                    <a:lstStyle/>
                    <a:p>
                      <a:pPr algn="ctr"/>
                      <a:r>
                        <a:rPr lang="th-TH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รายการ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ได้รับจัดสรร(บาท)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PO+</a:t>
                      </a:r>
                      <a:r>
                        <a:rPr lang="th-TH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เบิกจ่าย (บาท)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8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ร้อยละ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6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(เกณฑ์ </a:t>
                      </a:r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88</a:t>
                      </a:r>
                      <a:r>
                        <a:rPr lang="th-TH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th-TH" alt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lang="en-US" sz="1050" b="1" i="0" u="none" strike="noStrike" dirty="0"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th-TH" sz="10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คงเหลือ (บาท)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31813431"/>
                  </a:ext>
                </a:extLst>
              </a:tr>
              <a:tr h="605446">
                <a:tc>
                  <a:txBody>
                    <a:bodyPr/>
                    <a:lstStyle/>
                    <a:p>
                      <a:r>
                        <a:rPr lang="th-TH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th-TH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 แผนงานบูรณาการป้องกัน ปราบปราม และบำบัดรักษาผู้ติดยาเสพติด</a:t>
                      </a:r>
                      <a:r>
                        <a:rPr lang="th-TH" sz="1600" b="1" i="0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endParaRPr lang="th-TH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endParaRPr lang="th-TH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5,298,100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2,672,444.29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50.44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2,625,655.71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215956"/>
                  </a:ext>
                </a:extLst>
              </a:tr>
              <a:tr h="605446">
                <a:tc>
                  <a:txBody>
                    <a:bodyPr/>
                    <a:lstStyle/>
                    <a:p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</a:t>
                      </a:r>
                      <a:r>
                        <a:rPr lang="th-TH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โครงการ</a:t>
                      </a:r>
                      <a:r>
                        <a:rPr lang="th-TH" sz="1600" b="1" i="0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พัฒนาระบบการแพทย์ปฐมภูมิ และพัฒนาคุณภาพชีวิตระดับอำเภอ (พชอ.)</a:t>
                      </a:r>
                      <a:endParaRPr lang="th-TH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endParaRPr lang="th-TH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1,385,000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1,248,973.12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90.18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136,026.88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712474"/>
                  </a:ext>
                </a:extLst>
              </a:tr>
            </a:tbl>
          </a:graphicData>
        </a:graphic>
      </p:graphicFrame>
      <p:sp>
        <p:nvSpPr>
          <p:cNvPr id="5" name="สี่เหลี่ยมผืนผ้า 4">
            <a:extLst>
              <a:ext uri="{FF2B5EF4-FFF2-40B4-BE49-F238E27FC236}">
                <a16:creationId xmlns:a16="http://schemas.microsoft.com/office/drawing/2014/main" id="{7A6A3CA3-1700-450E-6A49-1F23ED892A03}"/>
              </a:ext>
            </a:extLst>
          </p:cNvPr>
          <p:cNvSpPr/>
          <p:nvPr/>
        </p:nvSpPr>
        <p:spPr>
          <a:xfrm>
            <a:off x="135579" y="5780808"/>
            <a:ext cx="810916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ที่มา </a:t>
            </a:r>
            <a:r>
              <a: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th-TH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ข้อมูลรายงานระบบการเบิกจ่ายงบประมาณ </a:t>
            </a:r>
            <a:r>
              <a: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GFMIS </a:t>
            </a:r>
            <a:r>
              <a:rPr lang="th-TH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ณ วันที่ </a:t>
            </a:r>
            <a:r>
              <a: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 </a:t>
            </a:r>
            <a:r>
              <a:rPr lang="th-TH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กรกฎาคม</a:t>
            </a:r>
            <a:r>
              <a: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2567</a:t>
            </a:r>
            <a:endParaRPr lang="th-TH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th-TH" sz="10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4" name="รูปภาพ 3">
            <a:extLst>
              <a:ext uri="{FF2B5EF4-FFF2-40B4-BE49-F238E27FC236}">
                <a16:creationId xmlns:a16="http://schemas.microsoft.com/office/drawing/2014/main" id="{20B3D9FE-87BA-01BB-9AEF-EB3CE4BC24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037" y="3028269"/>
            <a:ext cx="409492" cy="375049"/>
          </a:xfrm>
          <a:prstGeom prst="rect">
            <a:avLst/>
          </a:prstGeom>
        </p:spPr>
      </p:pic>
      <p:pic>
        <p:nvPicPr>
          <p:cNvPr id="6" name="ตัวแทนเนื้อหา 7">
            <a:extLst>
              <a:ext uri="{FF2B5EF4-FFF2-40B4-BE49-F238E27FC236}">
                <a16:creationId xmlns:a16="http://schemas.microsoft.com/office/drawing/2014/main" id="{EBFE3F99-5AF5-3CE5-C95E-5E4645E52F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8427" y="4321197"/>
            <a:ext cx="420882" cy="375049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4198507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รูปภาพ 1">
            <a:extLst>
              <a:ext uri="{FF2B5EF4-FFF2-40B4-BE49-F238E27FC236}">
                <a16:creationId xmlns:a16="http://schemas.microsoft.com/office/drawing/2014/main" id="{CEE46448-0454-5138-448C-291C7DF71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0"/>
            <a:ext cx="4980563" cy="61098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กล่องข้อความ 2">
            <a:extLst>
              <a:ext uri="{FF2B5EF4-FFF2-40B4-BE49-F238E27FC236}">
                <a16:creationId xmlns:a16="http://schemas.microsoft.com/office/drawing/2014/main" id="{CF665A41-101B-5B79-2EEF-E38A94D00883}"/>
              </a:ext>
            </a:extLst>
          </p:cNvPr>
          <p:cNvSpPr txBox="1"/>
          <p:nvPr/>
        </p:nvSpPr>
        <p:spPr>
          <a:xfrm>
            <a:off x="4968647" y="3958064"/>
            <a:ext cx="7211438" cy="2169825"/>
          </a:xfrm>
          <a:prstGeom prst="rect">
            <a:avLst/>
          </a:prstGeom>
          <a:solidFill>
            <a:srgbClr val="75EBF7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(ร่าง) กำหนดการ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29 </a:t>
            </a:r>
            <a:r>
              <a:rPr kumimoji="0" lang="th-T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สิงหาคม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2567  </a:t>
            </a:r>
            <a:r>
              <a:rPr kumimoji="0" lang="th-T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kumimoji="0" lang="th-T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</a:t>
            </a:r>
            <a:r>
              <a:rPr kumimoji="0" lang="th-T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พิธีเปิดการประชุมวิชาการ และมอบประกาศเกียรติคุณแด่ผู้มีคุณูปการกระทรวงสาธารณสุข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(ประธาน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kumimoji="0" lang="th-T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นายธวัชชัย  ศรีทอง ผู้ว่าราชการจังหวัดชลบุรี) 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         </a:t>
            </a:r>
            <a:r>
              <a:rPr kumimoji="0" lang="th-T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ประธาน</a:t>
            </a:r>
            <a:r>
              <a:rPr kumimoji="0" lang="th-T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เยี่ยมชมบูธนิทรรศการทางการแพทย์และสาธารณสุข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</a:t>
            </a:r>
            <a:r>
              <a:rPr kumimoji="0" lang="th-T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</a:t>
            </a:r>
            <a:r>
              <a:rPr kumimoji="0" lang="th-T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กิจกรรม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Keep your mind move your body</a:t>
            </a:r>
            <a:r>
              <a:rPr kumimoji="0" lang="th-T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br>
              <a:rPr kumimoji="0" lang="th-T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kumimoji="0" lang="th-T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         </a:t>
            </a:r>
            <a:r>
              <a:rPr kumimoji="0" lang="th-T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</a:t>
            </a:r>
            <a:r>
              <a:rPr kumimoji="0" lang="th-T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กิจกรรมการแลกเปลี่ยนเรียนรู้ผลงานทางวิชาการและนวัตกรรมสุขภาพ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         </a:t>
            </a:r>
            <a:r>
              <a:rPr kumimoji="0" lang="th-T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งานแสดงม</a:t>
            </a:r>
            <a:r>
              <a:rPr kumimoji="0" lang="th-TH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ุฑิ</a:t>
            </a:r>
            <a:r>
              <a:rPr kumimoji="0" lang="th-T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ตาจิต</a:t>
            </a:r>
            <a:endParaRPr kumimoji="0" lang="th-TH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 </a:t>
            </a:r>
            <a:r>
              <a:rPr kumimoji="0" lang="th-T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สิงหาคม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2567      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</a:t>
            </a:r>
            <a:r>
              <a:rPr kumimoji="0" lang="th-T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บรรยายพิเศษ “รู้ทัน ป้องกัน รับมือ มิจฉาชีพออนไลน์”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</a:t>
            </a:r>
            <a:r>
              <a:rPr kumimoji="0" lang="th-T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</a:t>
            </a:r>
            <a:r>
              <a:rPr kumimoji="0" lang="th-T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พิธีมอบเกียรติบัตรผู้เข้าร่วมกิจกรรมแลกเปลี่ยนเรียนรู้ผลงานทางวิชาการ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         </a:t>
            </a:r>
            <a:r>
              <a:rPr kumimoji="0" lang="th-T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</a:t>
            </a:r>
            <a:r>
              <a:rPr kumimoji="0" lang="th-T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พิธีปิดการประชุม</a:t>
            </a:r>
            <a:endParaRPr kumimoji="0" lang="th-T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กล่องข้อความ 5">
            <a:extLst>
              <a:ext uri="{FF2B5EF4-FFF2-40B4-BE49-F238E27FC236}">
                <a16:creationId xmlns:a16="http://schemas.microsoft.com/office/drawing/2014/main" id="{8B83EFD8-87C0-E4CD-678C-FCA30994D33E}"/>
              </a:ext>
            </a:extLst>
          </p:cNvPr>
          <p:cNvSpPr txBox="1"/>
          <p:nvPr/>
        </p:nvSpPr>
        <p:spPr>
          <a:xfrm>
            <a:off x="11915" y="6106856"/>
            <a:ext cx="12168170" cy="751144"/>
          </a:xfrm>
          <a:prstGeom prst="rect">
            <a:avLst/>
          </a:prstGeom>
          <a:solidFill>
            <a:srgbClr val="E1F117"/>
          </a:solidFill>
          <a:ln>
            <a:solidFill>
              <a:srgbClr val="FF0000"/>
            </a:solidFill>
          </a:ln>
        </p:spPr>
        <p:txBody>
          <a:bodyPr wrap="square" tIns="180000" rIns="36000" rtlCol="0" anchor="t" anchorCtr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ส่งแบบตอบรับเข้าร่วมประชุม/การนำเสนอผลงานทางวิชาการ ภายในวันที่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 </a:t>
            </a:r>
            <a:r>
              <a:rPr kumimoji="0" lang="th-TH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สิงหาคม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2567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การกระจาย: 8 จุด 6">
            <a:extLst>
              <a:ext uri="{FF2B5EF4-FFF2-40B4-BE49-F238E27FC236}">
                <a16:creationId xmlns:a16="http://schemas.microsoft.com/office/drawing/2014/main" id="{BBD43280-5829-F8CC-D9F0-D41F4CB298B8}"/>
              </a:ext>
            </a:extLst>
          </p:cNvPr>
          <p:cNvSpPr/>
          <p:nvPr/>
        </p:nvSpPr>
        <p:spPr>
          <a:xfrm>
            <a:off x="853028" y="6056456"/>
            <a:ext cx="583325" cy="709448"/>
          </a:xfrm>
          <a:prstGeom prst="irregularSeal1">
            <a:avLst/>
          </a:prstGeom>
          <a:solidFill>
            <a:srgbClr val="F14617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  <p:sp>
        <p:nvSpPr>
          <p:cNvPr id="8" name="การกระจาย: 8 จุด 7">
            <a:extLst>
              <a:ext uri="{FF2B5EF4-FFF2-40B4-BE49-F238E27FC236}">
                <a16:creationId xmlns:a16="http://schemas.microsoft.com/office/drawing/2014/main" id="{9EE13244-11AA-A1D4-12B5-400E07289367}"/>
              </a:ext>
            </a:extLst>
          </p:cNvPr>
          <p:cNvSpPr/>
          <p:nvPr/>
        </p:nvSpPr>
        <p:spPr>
          <a:xfrm>
            <a:off x="10833469" y="6056456"/>
            <a:ext cx="583325" cy="709448"/>
          </a:xfrm>
          <a:prstGeom prst="irregularSeal1">
            <a:avLst/>
          </a:prstGeom>
          <a:solidFill>
            <a:srgbClr val="F14617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  <p:pic>
        <p:nvPicPr>
          <p:cNvPr id="9" name="รูปภาพ 8">
            <a:extLst>
              <a:ext uri="{FF2B5EF4-FFF2-40B4-BE49-F238E27FC236}">
                <a16:creationId xmlns:a16="http://schemas.microsoft.com/office/drawing/2014/main" id="{F837F68F-4000-86E7-EDF2-12487F6886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46"/>
          <a:stretch/>
        </p:blipFill>
        <p:spPr>
          <a:xfrm>
            <a:off x="5051502" y="44604"/>
            <a:ext cx="7095893" cy="386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163163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AnalogousFromDarkSeedLeftStep">
      <a:dk1>
        <a:srgbClr val="000000"/>
      </a:dk1>
      <a:lt1>
        <a:srgbClr val="FFFFFF"/>
      </a:lt1>
      <a:dk2>
        <a:srgbClr val="413224"/>
      </a:dk2>
      <a:lt2>
        <a:srgbClr val="E8E2E7"/>
      </a:lt2>
      <a:accent1>
        <a:srgbClr val="22BB38"/>
      </a:accent1>
      <a:accent2>
        <a:srgbClr val="41B915"/>
      </a:accent2>
      <a:accent3>
        <a:srgbClr val="82AF20"/>
      </a:accent3>
      <a:accent4>
        <a:srgbClr val="B2A214"/>
      </a:accent4>
      <a:accent5>
        <a:srgbClr val="E6842A"/>
      </a:accent5>
      <a:accent6>
        <a:srgbClr val="D42418"/>
      </a:accent6>
      <a:hlink>
        <a:srgbClr val="A27C36"/>
      </a:hlink>
      <a:folHlink>
        <a:srgbClr val="7F7F7F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2615</TotalTime>
  <Words>415</Words>
  <Application>Microsoft Office PowerPoint</Application>
  <PresentationFormat>แบบจอกว้าง</PresentationFormat>
  <Paragraphs>101</Paragraphs>
  <Slides>4</Slides>
  <Notes>3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6</vt:i4>
      </vt:variant>
      <vt:variant>
        <vt:lpstr>ธีม</vt:lpstr>
      </vt:variant>
      <vt:variant>
        <vt:i4>2</vt:i4>
      </vt:variant>
      <vt:variant>
        <vt:lpstr>ชื่อเรื่องสไลด์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Elephant</vt:lpstr>
      <vt:lpstr>Tahoma</vt:lpstr>
      <vt:lpstr>BrushVTI</vt:lpstr>
      <vt:lpstr>ธีมของ Office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เร่งรัดการเบิกจ่ายงบกลาง ค่าตอบแทนเสี่ยงภัย (รอบเดือนกค.-กย.64)</dc:title>
  <dc:creator>Comcenter-NB</dc:creator>
  <cp:lastModifiedBy>User</cp:lastModifiedBy>
  <cp:revision>525</cp:revision>
  <cp:lastPrinted>2024-05-30T07:36:26Z</cp:lastPrinted>
  <dcterms:created xsi:type="dcterms:W3CDTF">2021-10-28T13:20:00Z</dcterms:created>
  <dcterms:modified xsi:type="dcterms:W3CDTF">2024-07-31T01:39:26Z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81D0932F88E34BA183F9EE06565E54DF</vt:lpwstr>
  </property>
  <property fmtid="{D5CDD505-2E9C-101B-9397-08002B2CF9AE}" pid="3" name="KSOProductBuildVer">
    <vt:lpwstr>1054-11.2.0.11417</vt:lpwstr>
  </property>
</Properties>
</file>